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70" r:id="rId3"/>
    <p:sldId id="257" r:id="rId4"/>
    <p:sldId id="271" r:id="rId5"/>
    <p:sldId id="259" r:id="rId6"/>
    <p:sldId id="258" r:id="rId7"/>
    <p:sldId id="269" r:id="rId8"/>
    <p:sldId id="267" r:id="rId9"/>
    <p:sldId id="268" r:id="rId10"/>
    <p:sldId id="264" r:id="rId11"/>
    <p:sldId id="265" r:id="rId12"/>
    <p:sldId id="266" r:id="rId13"/>
    <p:sldId id="263" r:id="rId14"/>
    <p:sldId id="260" r:id="rId15"/>
    <p:sldId id="273" r:id="rId16"/>
    <p:sldId id="274" r:id="rId17"/>
    <p:sldId id="261" r:id="rId18"/>
    <p:sldId id="262" r:id="rId19"/>
    <p:sldId id="27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023CE4-E440-4921-984A-853C44A8ABAD}" type="datetimeFigureOut">
              <a:rPr lang="en-US" smtClean="0"/>
              <a:pPr/>
              <a:t>10/28/2011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39AEA8-9D1B-4BB8-9892-62DF499A369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39AEA8-9D1B-4BB8-9892-62DF499A3699}"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0F9621-DDD5-4E85-B8C7-91FC54582345}" type="datetimeFigureOut">
              <a:rPr lang="en-US" smtClean="0"/>
              <a:pPr/>
              <a:t>10/28/2011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D9FAAD-5188-429B-A497-693F2ED7368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0F9621-DDD5-4E85-B8C7-91FC54582345}" type="datetimeFigureOut">
              <a:rPr lang="en-US" smtClean="0"/>
              <a:pPr/>
              <a:t>10/28/2011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D9FAAD-5188-429B-A497-693F2ED7368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mailto:stevemasson72@gmail.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381000"/>
            <a:ext cx="7239000" cy="5632311"/>
          </a:xfrm>
          <a:prstGeom prst="rect">
            <a:avLst/>
          </a:prstGeom>
          <a:noFill/>
        </p:spPr>
        <p:txBody>
          <a:bodyPr wrap="square" rtlCol="0">
            <a:spAutoFit/>
          </a:bodyPr>
          <a:lstStyle/>
          <a:p>
            <a:r>
              <a:rPr lang="en-US" sz="4000" dirty="0" smtClean="0"/>
              <a:t>Journal #1 9.26.11</a:t>
            </a:r>
          </a:p>
          <a:p>
            <a:endParaRPr lang="en-US" sz="4000" dirty="0" smtClean="0"/>
          </a:p>
          <a:p>
            <a:r>
              <a:rPr lang="en-US" sz="4000" dirty="0" smtClean="0"/>
              <a:t>Do you often find yourself thinking one thing but saying something different?  Why do people do this?  When does this come in handy?  What types of people might teenagers be less then honest with?</a:t>
            </a:r>
            <a:endParaRPr lang="en-US" sz="4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0" y="0"/>
            <a:ext cx="8382000" cy="707886"/>
          </a:xfrm>
          <a:prstGeom prst="rect">
            <a:avLst/>
          </a:prstGeom>
          <a:noFill/>
        </p:spPr>
        <p:txBody>
          <a:bodyPr wrap="square" rtlCol="0">
            <a:spAutoFit/>
          </a:bodyPr>
          <a:lstStyle/>
          <a:p>
            <a:r>
              <a:rPr lang="en-US" sz="4000" dirty="0" smtClean="0"/>
              <a:t>Brainstorm a list of Fairytales</a:t>
            </a:r>
            <a:endParaRPr lang="en-US" sz="4000" dirty="0"/>
          </a:p>
        </p:txBody>
      </p:sp>
      <p:pic>
        <p:nvPicPr>
          <p:cNvPr id="1026" name="Picture 2"/>
          <p:cNvPicPr>
            <a:picLocks noChangeAspect="1" noChangeArrowheads="1"/>
          </p:cNvPicPr>
          <p:nvPr/>
        </p:nvPicPr>
        <p:blipFill>
          <a:blip r:embed="rId2" cstate="print"/>
          <a:srcRect/>
          <a:stretch>
            <a:fillRect/>
          </a:stretch>
        </p:blipFill>
        <p:spPr bwMode="auto">
          <a:xfrm>
            <a:off x="2514600" y="990600"/>
            <a:ext cx="4229100" cy="549783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1" name="Picture 3"/>
          <p:cNvPicPr>
            <a:picLocks noGrp="1" noChangeAspect="1" noChangeArrowheads="1"/>
          </p:cNvPicPr>
          <p:nvPr>
            <p:ph idx="1"/>
          </p:nvPr>
        </p:nvPicPr>
        <p:blipFill>
          <a:blip r:embed="rId2" cstate="print"/>
          <a:srcRect/>
          <a:stretch>
            <a:fillRect/>
          </a:stretch>
        </p:blipFill>
        <p:spPr bwMode="auto">
          <a:xfrm>
            <a:off x="1447800" y="0"/>
            <a:ext cx="6318952" cy="64876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cstate="print"/>
          <a:srcRect/>
          <a:stretch>
            <a:fillRect/>
          </a:stretch>
        </p:blipFill>
        <p:spPr bwMode="auto">
          <a:xfrm>
            <a:off x="1981200" y="457200"/>
            <a:ext cx="4848225" cy="60267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1"/>
            <a:ext cx="8686800" cy="1295400"/>
          </a:xfrm>
        </p:spPr>
        <p:txBody>
          <a:bodyPr/>
          <a:lstStyle/>
          <a:p>
            <a:pPr algn="ctr">
              <a:buNone/>
            </a:pPr>
            <a:r>
              <a:rPr lang="en-US" sz="5400" dirty="0" smtClean="0">
                <a:hlinkClick r:id="rId2"/>
              </a:rPr>
              <a:t>stevemasson72@gmail.com</a:t>
            </a:r>
            <a:endParaRPr lang="en-US" sz="5400" dirty="0" smtClean="0"/>
          </a:p>
          <a:p>
            <a:pPr algn="ctr"/>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1143000" y="1905000"/>
            <a:ext cx="5638800" cy="45110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smtClean="0"/>
              <a:t>Fully describe the circumstances that have led Holden to runaway to New York and check himself in at the </a:t>
            </a:r>
            <a:r>
              <a:rPr lang="en-US" dirty="0" err="1" smtClean="0"/>
              <a:t>Edmont</a:t>
            </a:r>
            <a:r>
              <a:rPr lang="en-US" dirty="0" smtClean="0"/>
              <a:t>. In your response, consider the ongoing grief he feels for the loss of his brother. Find examples from the article, The Sibling Connection of how typical teenagers respond to the death of a sibling. How do these behaviors surface with Holden?</a:t>
            </a:r>
            <a:br>
              <a:rPr lang="en-US" dirty="0" smtClean="0"/>
            </a:br>
            <a:r>
              <a:rPr lang="en-US" dirty="0" smtClean="0"/>
              <a:t/>
            </a:r>
            <a:br>
              <a:rPr lang="en-US" dirty="0" smtClean="0"/>
            </a:br>
            <a:r>
              <a:rPr lang="en-US" dirty="0" smtClean="0"/>
              <a:t>For full credit, incorporate quotes from both the novel and the article.</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dobe Garamond Pro Bold" pitchFamily="18" charset="0"/>
              </a:rPr>
              <a:t>Journal #8</a:t>
            </a:r>
            <a:endParaRPr lang="en-US" dirty="0">
              <a:latin typeface="Adobe Garamond Pro Bold" pitchFamily="18" charset="0"/>
            </a:endParaRPr>
          </a:p>
        </p:txBody>
      </p:sp>
      <p:sp>
        <p:nvSpPr>
          <p:cNvPr id="3" name="Content Placeholder 2"/>
          <p:cNvSpPr>
            <a:spLocks noGrp="1"/>
          </p:cNvSpPr>
          <p:nvPr>
            <p:ph idx="1"/>
          </p:nvPr>
        </p:nvSpPr>
        <p:spPr/>
        <p:txBody>
          <a:bodyPr/>
          <a:lstStyle/>
          <a:p>
            <a:r>
              <a:rPr lang="en-US" dirty="0" smtClean="0">
                <a:latin typeface="Adobe Garamond Pro Bold" pitchFamily="18" charset="0"/>
              </a:rPr>
              <a:t>In full, vivid detail—write about a place from your childhood that is near and dear to your heart.  A place where you played, learned, fought, explored or dreamed.  Bring it to life with images and action.</a:t>
            </a:r>
          </a:p>
          <a:p>
            <a:endParaRPr lang="en-US" dirty="0" smtClean="0">
              <a:latin typeface="Adobe Garamond Pro Bold" pitchFamily="18" charset="0"/>
            </a:endParaRPr>
          </a:p>
          <a:p>
            <a:r>
              <a:rPr lang="en-US" dirty="0" smtClean="0">
                <a:latin typeface="Adobe Garamond Pro Bold" pitchFamily="18" charset="0"/>
              </a:rPr>
              <a:t>Journals will be collected on Monday</a:t>
            </a:r>
            <a:endParaRPr lang="en-US" dirty="0">
              <a:latin typeface="Adobe Garamond Pro Bold"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#9</a:t>
            </a:r>
            <a:endParaRPr lang="en-US" dirty="0"/>
          </a:p>
        </p:txBody>
      </p:sp>
      <p:sp>
        <p:nvSpPr>
          <p:cNvPr id="3" name="Content Placeholder 2"/>
          <p:cNvSpPr>
            <a:spLocks noGrp="1"/>
          </p:cNvSpPr>
          <p:nvPr>
            <p:ph idx="1"/>
          </p:nvPr>
        </p:nvSpPr>
        <p:spPr>
          <a:xfrm>
            <a:off x="457200" y="1371600"/>
            <a:ext cx="8229600" cy="4525963"/>
          </a:xfrm>
        </p:spPr>
        <p:txBody>
          <a:bodyPr/>
          <a:lstStyle/>
          <a:p>
            <a:r>
              <a:rPr lang="en-US" dirty="0" smtClean="0"/>
              <a:t>Write the obituary for Holden Caulfield.</a:t>
            </a:r>
          </a:p>
          <a:p>
            <a:pPr lvl="1"/>
            <a:r>
              <a:rPr lang="en-US" dirty="0" smtClean="0"/>
              <a:t>Cause of death</a:t>
            </a:r>
          </a:p>
          <a:p>
            <a:pPr lvl="1"/>
            <a:r>
              <a:rPr lang="en-US" dirty="0" smtClean="0"/>
              <a:t>Age</a:t>
            </a:r>
          </a:p>
          <a:p>
            <a:pPr lvl="1"/>
            <a:r>
              <a:rPr lang="en-US" dirty="0" smtClean="0"/>
              <a:t>Family</a:t>
            </a:r>
          </a:p>
          <a:p>
            <a:pPr lvl="1"/>
            <a:r>
              <a:rPr lang="en-US" dirty="0" smtClean="0"/>
              <a:t>Profession</a:t>
            </a:r>
          </a:p>
          <a:p>
            <a:pPr lvl="1"/>
            <a:r>
              <a:rPr lang="en-US" dirty="0" smtClean="0"/>
              <a:t>Notable accomplishments?</a:t>
            </a:r>
          </a:p>
          <a:p>
            <a:pPr lvl="1"/>
            <a:r>
              <a:rPr lang="en-US" dirty="0" smtClean="0"/>
              <a:t>Incorporate specifics from the text</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685800"/>
            <a:ext cx="8229600" cy="4401205"/>
          </a:xfrm>
          <a:prstGeom prst="rect">
            <a:avLst/>
          </a:prstGeom>
          <a:noFill/>
        </p:spPr>
        <p:txBody>
          <a:bodyPr wrap="square" rtlCol="0">
            <a:spAutoFit/>
          </a:bodyPr>
          <a:lstStyle/>
          <a:p>
            <a:r>
              <a:rPr lang="en-US" sz="2800" dirty="0" smtClean="0">
                <a:latin typeface="Adobe Garamond Pro Bold" pitchFamily="18" charset="0"/>
              </a:rPr>
              <a:t>Paragraph 1– General reasons that Holden is leaving </a:t>
            </a:r>
            <a:r>
              <a:rPr lang="en-US" sz="2800" dirty="0" err="1" smtClean="0">
                <a:latin typeface="Adobe Garamond Pro Bold" pitchFamily="18" charset="0"/>
              </a:rPr>
              <a:t>Pencey</a:t>
            </a:r>
            <a:r>
              <a:rPr lang="en-US" sz="2800" dirty="0" smtClean="0">
                <a:latin typeface="Adobe Garamond Pro Bold" pitchFamily="18" charset="0"/>
              </a:rPr>
              <a:t>.</a:t>
            </a:r>
          </a:p>
          <a:p>
            <a:endParaRPr lang="en-US" sz="2800" dirty="0" smtClean="0">
              <a:latin typeface="Adobe Garamond Pro Bold" pitchFamily="18" charset="0"/>
            </a:endParaRPr>
          </a:p>
          <a:p>
            <a:pPr>
              <a:buFont typeface="Arial" pitchFamily="34" charset="0"/>
              <a:buChar char="•"/>
            </a:pPr>
            <a:r>
              <a:rPr lang="en-US" sz="2800" dirty="0" smtClean="0">
                <a:latin typeface="Adobe Garamond Pro Bold" pitchFamily="18" charset="0"/>
              </a:rPr>
              <a:t>  Reason 1</a:t>
            </a:r>
          </a:p>
          <a:p>
            <a:pPr>
              <a:buFont typeface="Arial" pitchFamily="34" charset="0"/>
              <a:buChar char="•"/>
            </a:pPr>
            <a:r>
              <a:rPr lang="en-US" sz="2800" dirty="0" smtClean="0">
                <a:latin typeface="Adobe Garamond Pro Bold" pitchFamily="18" charset="0"/>
              </a:rPr>
              <a:t>  Reason 2</a:t>
            </a:r>
          </a:p>
          <a:p>
            <a:pPr>
              <a:buFont typeface="Arial" pitchFamily="34" charset="0"/>
              <a:buChar char="•"/>
            </a:pPr>
            <a:r>
              <a:rPr lang="en-US" sz="2800" dirty="0" smtClean="0">
                <a:latin typeface="Adobe Garamond Pro Bold" pitchFamily="18" charset="0"/>
              </a:rPr>
              <a:t>  Reason   3  etc…</a:t>
            </a:r>
          </a:p>
          <a:p>
            <a:pPr>
              <a:buFont typeface="Arial" pitchFamily="34" charset="0"/>
              <a:buChar char="•"/>
            </a:pPr>
            <a:r>
              <a:rPr lang="en-US" sz="2800" dirty="0" smtClean="0">
                <a:latin typeface="Adobe Garamond Pro Bold" pitchFamily="18" charset="0"/>
              </a:rPr>
              <a:t>  Transition</a:t>
            </a:r>
          </a:p>
          <a:p>
            <a:pPr>
              <a:buFont typeface="Arial" pitchFamily="34" charset="0"/>
              <a:buChar char="•"/>
            </a:pPr>
            <a:endParaRPr lang="en-US" sz="2800" dirty="0" smtClean="0">
              <a:latin typeface="Adobe Garamond Pro Bold" pitchFamily="18" charset="0"/>
            </a:endParaRPr>
          </a:p>
          <a:p>
            <a:endParaRPr lang="en-US" sz="2800" dirty="0" smtClean="0">
              <a:latin typeface="Adobe Garamond Pro Bold" pitchFamily="18" charset="0"/>
            </a:endParaRPr>
          </a:p>
          <a:p>
            <a:endParaRPr lang="en-US" sz="2800" dirty="0" smtClean="0">
              <a:latin typeface="Adobe Garamond Pro Bold"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838200"/>
            <a:ext cx="7086600" cy="5816977"/>
          </a:xfrm>
          <a:prstGeom prst="rect">
            <a:avLst/>
          </a:prstGeom>
        </p:spPr>
        <p:txBody>
          <a:bodyPr wrap="square">
            <a:spAutoFit/>
          </a:bodyPr>
          <a:lstStyle/>
          <a:p>
            <a:r>
              <a:rPr lang="en-US" sz="2800" dirty="0" smtClean="0">
                <a:latin typeface="Adobe Garamond Pro Bold" pitchFamily="18" charset="0"/>
              </a:rPr>
              <a:t>Paragraph 2—Loss of Allie and article.</a:t>
            </a:r>
          </a:p>
          <a:p>
            <a:endParaRPr lang="en-US" sz="2800" dirty="0" smtClean="0">
              <a:latin typeface="Adobe Garamond Pro Bold" pitchFamily="18" charset="0"/>
            </a:endParaRPr>
          </a:p>
          <a:p>
            <a:pPr>
              <a:buFont typeface="Arial" pitchFamily="34" charset="0"/>
              <a:buChar char="•"/>
            </a:pPr>
            <a:r>
              <a:rPr lang="en-US" sz="2800" dirty="0" smtClean="0">
                <a:latin typeface="Adobe Garamond Pro Bold" pitchFamily="18" charset="0"/>
              </a:rPr>
              <a:t>  Overview/Topic Sentence</a:t>
            </a:r>
          </a:p>
          <a:p>
            <a:pPr>
              <a:buFont typeface="Arial" pitchFamily="34" charset="0"/>
              <a:buChar char="•"/>
            </a:pPr>
            <a:endParaRPr lang="en-US" sz="2800" dirty="0" smtClean="0">
              <a:latin typeface="Adobe Garamond Pro Bold" pitchFamily="18" charset="0"/>
            </a:endParaRPr>
          </a:p>
          <a:p>
            <a:pPr>
              <a:buFont typeface="Arial" pitchFamily="34" charset="0"/>
              <a:buChar char="•"/>
            </a:pPr>
            <a:r>
              <a:rPr lang="en-US" sz="2800" dirty="0" smtClean="0">
                <a:latin typeface="Adobe Garamond Pro Bold" pitchFamily="18" charset="0"/>
              </a:rPr>
              <a:t>  Article/Info/Quote</a:t>
            </a:r>
          </a:p>
          <a:p>
            <a:pPr>
              <a:buFont typeface="Arial" pitchFamily="34" charset="0"/>
              <a:buChar char="•"/>
            </a:pPr>
            <a:endParaRPr lang="en-US" sz="2800" dirty="0" smtClean="0">
              <a:latin typeface="Adobe Garamond Pro Bold" pitchFamily="18" charset="0"/>
            </a:endParaRPr>
          </a:p>
          <a:p>
            <a:pPr>
              <a:buFont typeface="Arial" pitchFamily="34" charset="0"/>
              <a:buChar char="•"/>
            </a:pPr>
            <a:endParaRPr lang="en-US" sz="2800" dirty="0" smtClean="0">
              <a:latin typeface="Adobe Garamond Pro Bold" pitchFamily="18" charset="0"/>
            </a:endParaRPr>
          </a:p>
          <a:p>
            <a:pPr>
              <a:buFont typeface="Arial" pitchFamily="34" charset="0"/>
              <a:buChar char="•"/>
            </a:pPr>
            <a:r>
              <a:rPr lang="en-US" sz="2800" dirty="0" smtClean="0">
                <a:latin typeface="Adobe Garamond Pro Bold" pitchFamily="18" charset="0"/>
              </a:rPr>
              <a:t>Specifics from Novel  Quote</a:t>
            </a:r>
          </a:p>
          <a:p>
            <a:pPr>
              <a:buFont typeface="Arial" pitchFamily="34" charset="0"/>
              <a:buChar char="•"/>
            </a:pPr>
            <a:endParaRPr lang="en-US" sz="2800" dirty="0" smtClean="0">
              <a:latin typeface="Adobe Garamond Pro Bold" pitchFamily="18" charset="0"/>
            </a:endParaRPr>
          </a:p>
          <a:p>
            <a:pPr>
              <a:buFont typeface="Arial" pitchFamily="34" charset="0"/>
              <a:buChar char="•"/>
            </a:pPr>
            <a:endParaRPr lang="en-US" sz="2800" dirty="0" smtClean="0">
              <a:latin typeface="Adobe Garamond Pro Bold" pitchFamily="18" charset="0"/>
            </a:endParaRPr>
          </a:p>
          <a:p>
            <a:pPr>
              <a:buFont typeface="Arial" pitchFamily="34" charset="0"/>
              <a:buChar char="•"/>
            </a:pPr>
            <a:endParaRPr lang="en-US" sz="2800" dirty="0" smtClean="0">
              <a:latin typeface="Adobe Garamond Pro Bold" pitchFamily="18" charset="0"/>
            </a:endParaRPr>
          </a:p>
          <a:p>
            <a:pPr>
              <a:buFont typeface="Arial" pitchFamily="34" charset="0"/>
              <a:buChar char="•"/>
            </a:pPr>
            <a:r>
              <a:rPr lang="en-US" sz="2800" dirty="0" smtClean="0">
                <a:latin typeface="Adobe Garamond Pro Bold" pitchFamily="18" charset="0"/>
              </a:rPr>
              <a:t>Concluding thought.</a:t>
            </a:r>
          </a:p>
          <a:p>
            <a:pPr>
              <a:buFont typeface="Arial" pitchFamily="34" charset="0"/>
              <a:buChar char="•"/>
            </a:pPr>
            <a:endParaRPr lang="en-US" dirty="0" smtClean="0"/>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4881563" cy="4881563"/>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3860548" y="2514600"/>
            <a:ext cx="4473828" cy="33528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#2</a:t>
            </a:r>
            <a:endParaRPr lang="en-US" dirty="0"/>
          </a:p>
        </p:txBody>
      </p:sp>
      <p:sp>
        <p:nvSpPr>
          <p:cNvPr id="3" name="Content Placeholder 2"/>
          <p:cNvSpPr>
            <a:spLocks noGrp="1"/>
          </p:cNvSpPr>
          <p:nvPr>
            <p:ph idx="1"/>
          </p:nvPr>
        </p:nvSpPr>
        <p:spPr/>
        <p:txBody>
          <a:bodyPr/>
          <a:lstStyle/>
          <a:p>
            <a:r>
              <a:rPr lang="en-US" dirty="0" smtClean="0"/>
              <a:t>American Dream Brainstorm 9.28</a:t>
            </a:r>
          </a:p>
          <a:p>
            <a:r>
              <a:rPr lang="en-US" dirty="0" smtClean="0"/>
              <a:t>100 words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47800"/>
            <a:ext cx="8229600" cy="4525963"/>
          </a:xfrm>
        </p:spPr>
        <p:txBody>
          <a:bodyPr>
            <a:normAutofit lnSpcReduction="10000"/>
          </a:bodyPr>
          <a:lstStyle/>
          <a:p>
            <a:r>
              <a:rPr lang="en-US" sz="4400" dirty="0" smtClean="0"/>
              <a:t>With your group, create Chapter Titles for Chapters 3, 4, and 5.</a:t>
            </a:r>
          </a:p>
          <a:p>
            <a:pPr>
              <a:buNone/>
            </a:pPr>
            <a:r>
              <a:rPr lang="en-US" sz="3600" dirty="0" smtClean="0"/>
              <a:t>Think about the important action, character development, imagery etc…</a:t>
            </a:r>
          </a:p>
          <a:p>
            <a:r>
              <a:rPr lang="en-US" sz="3600" dirty="0" smtClean="0"/>
              <a:t>Choose one section from the three chapters that you think would be worth discussing as a whole group.  Why did you choose it?  </a:t>
            </a:r>
            <a:r>
              <a:rPr lang="en-US" sz="3600" smtClean="0"/>
              <a:t>Explain`</a:t>
            </a:r>
            <a:endParaRPr lang="en-US" sz="3600" dirty="0"/>
          </a:p>
        </p:txBody>
      </p:sp>
      <p:sp>
        <p:nvSpPr>
          <p:cNvPr id="4" name="TextBox 3"/>
          <p:cNvSpPr txBox="1"/>
          <p:nvPr/>
        </p:nvSpPr>
        <p:spPr>
          <a:xfrm>
            <a:off x="762000" y="609600"/>
            <a:ext cx="7620000" cy="523220"/>
          </a:xfrm>
          <a:prstGeom prst="rect">
            <a:avLst/>
          </a:prstGeom>
          <a:noFill/>
        </p:spPr>
        <p:txBody>
          <a:bodyPr wrap="square" rtlCol="0">
            <a:spAutoFit/>
          </a:bodyPr>
          <a:lstStyle/>
          <a:p>
            <a:r>
              <a:rPr lang="en-US" sz="2800" dirty="0" smtClean="0"/>
              <a:t>Journal #3 10.4.11</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#4 10.6</a:t>
            </a:r>
            <a:endParaRPr lang="en-US" dirty="0"/>
          </a:p>
        </p:txBody>
      </p:sp>
      <p:sp>
        <p:nvSpPr>
          <p:cNvPr id="3" name="Content Placeholder 2"/>
          <p:cNvSpPr>
            <a:spLocks noGrp="1"/>
          </p:cNvSpPr>
          <p:nvPr>
            <p:ph idx="1"/>
          </p:nvPr>
        </p:nvSpPr>
        <p:spPr/>
        <p:txBody>
          <a:bodyPr/>
          <a:lstStyle/>
          <a:p>
            <a:r>
              <a:rPr lang="en-US" dirty="0" smtClean="0"/>
              <a:t>Write in the voice of Holden about the death of Allie.  Page38.</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Journal #5</a:t>
            </a:r>
            <a:endParaRPr lang="en-US" dirty="0"/>
          </a:p>
        </p:txBody>
      </p:sp>
      <p:sp>
        <p:nvSpPr>
          <p:cNvPr id="3" name="Content Placeholder 2"/>
          <p:cNvSpPr>
            <a:spLocks noGrp="1"/>
          </p:cNvSpPr>
          <p:nvPr>
            <p:ph idx="1"/>
          </p:nvPr>
        </p:nvSpPr>
        <p:spPr/>
        <p:txBody>
          <a:bodyPr/>
          <a:lstStyle/>
          <a:p>
            <a:r>
              <a:rPr lang="en-US" dirty="0" smtClean="0"/>
              <a:t>You are a private investigator hired by the </a:t>
            </a:r>
            <a:r>
              <a:rPr lang="en-US" dirty="0" err="1" smtClean="0"/>
              <a:t>Caulfields</a:t>
            </a:r>
            <a:r>
              <a:rPr lang="en-US" dirty="0" smtClean="0"/>
              <a:t> to follow and diagnose their son.  Follow him from chapter 8 through the first page of chapter 9.  Where does Holden go?  What does he do?  What might be wrong with him?</a:t>
            </a:r>
          </a:p>
          <a:p>
            <a:endParaRPr lang="en-US" dirty="0" smtClean="0"/>
          </a:p>
          <a:p>
            <a:r>
              <a:rPr lang="en-US" dirty="0" smtClean="0"/>
              <a:t>Write a report for his parents.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685800"/>
            <a:ext cx="8229600" cy="4525963"/>
          </a:xfrm>
        </p:spPr>
        <p:txBody>
          <a:bodyPr>
            <a:noAutofit/>
          </a:bodyPr>
          <a:lstStyle/>
          <a:p>
            <a:r>
              <a:rPr lang="en-US" sz="4000" dirty="0" smtClean="0"/>
              <a:t>Journal #5 10.6.11</a:t>
            </a:r>
          </a:p>
          <a:p>
            <a:endParaRPr lang="en-US" sz="4000" dirty="0" smtClean="0"/>
          </a:p>
          <a:p>
            <a:r>
              <a:rPr lang="en-US" sz="4000" dirty="0" smtClean="0"/>
              <a:t>Write in the voice of Holden about the death of your brother Allie. Incorporate details from the novel about what Allie was like and how you (Holden) reacted to his sudden death.</a:t>
            </a:r>
            <a:endParaRPr lang="en-US" sz="4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One Paragraph of advice for Holden who has called you from his hotel room.  What would you say to this guy if he was your best friend?</a:t>
            </a:r>
            <a:endParaRPr lang="en-US" dirty="0"/>
          </a:p>
        </p:txBody>
      </p:sp>
      <p:sp>
        <p:nvSpPr>
          <p:cNvPr id="4" name="TextBox 3"/>
          <p:cNvSpPr txBox="1"/>
          <p:nvPr/>
        </p:nvSpPr>
        <p:spPr>
          <a:xfrm>
            <a:off x="838200" y="533400"/>
            <a:ext cx="5715000" cy="369332"/>
          </a:xfrm>
          <a:prstGeom prst="rect">
            <a:avLst/>
          </a:prstGeom>
          <a:noFill/>
        </p:spPr>
        <p:txBody>
          <a:bodyPr wrap="square" rtlCol="0">
            <a:spAutoFit/>
          </a:bodyPr>
          <a:lstStyle/>
          <a:p>
            <a:r>
              <a:rPr lang="en-US" dirty="0" smtClean="0"/>
              <a:t>#6</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r>
              <a:rPr lang="en-US" sz="4800" dirty="0" smtClean="0"/>
              <a:t>In the voice of Holden Caulfield, retell one of your favorite fairytales.  Tell the whole story in Holden’s voice from his perspective.  Use </a:t>
            </a:r>
            <a:r>
              <a:rPr lang="en-US" sz="4800" dirty="0" err="1" smtClean="0"/>
              <a:t>Holdenisms</a:t>
            </a:r>
            <a:r>
              <a:rPr lang="en-US" sz="4800" dirty="0" smtClean="0"/>
              <a:t> from our list.</a:t>
            </a:r>
            <a:endParaRPr lang="en-US" sz="4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a:t>
            </a:r>
            <a:endParaRPr lang="en-US" dirty="0"/>
          </a:p>
        </p:txBody>
      </p:sp>
      <p:sp>
        <p:nvSpPr>
          <p:cNvPr id="3" name="Content Placeholder 2"/>
          <p:cNvSpPr>
            <a:spLocks noGrp="1"/>
          </p:cNvSpPr>
          <p:nvPr>
            <p:ph idx="1"/>
          </p:nvPr>
        </p:nvSpPr>
        <p:spPr/>
        <p:txBody>
          <a:bodyPr>
            <a:normAutofit/>
          </a:bodyPr>
          <a:lstStyle/>
          <a:p>
            <a:r>
              <a:rPr lang="en-US" sz="4800" dirty="0" smtClean="0"/>
              <a:t>In the voice of Holden Caulfield, retell one of your favorite fairytales.  Tell the whole story in Holden’s voice from his perspective.  Use </a:t>
            </a:r>
            <a:r>
              <a:rPr lang="en-US" sz="4800" dirty="0" err="1" smtClean="0"/>
              <a:t>Holdenisms</a:t>
            </a:r>
            <a:r>
              <a:rPr lang="en-US" sz="4800" dirty="0" smtClean="0"/>
              <a:t> from our list.</a:t>
            </a:r>
            <a:endParaRPr lang="en-US" sz="4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4583</TotalTime>
  <Words>512</Words>
  <Application>Microsoft Office PowerPoint</Application>
  <PresentationFormat>On-screen Show (4:3)</PresentationFormat>
  <Paragraphs>59</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Slide 1</vt:lpstr>
      <vt:lpstr>Journal #2</vt:lpstr>
      <vt:lpstr>Slide 3</vt:lpstr>
      <vt:lpstr>Journal #4 10.6</vt:lpstr>
      <vt:lpstr>Journal #5</vt:lpstr>
      <vt:lpstr>Slide 6</vt:lpstr>
      <vt:lpstr>Slide 7</vt:lpstr>
      <vt:lpstr>Slide 8</vt:lpstr>
      <vt:lpstr>#7</vt:lpstr>
      <vt:lpstr>Slide 10</vt:lpstr>
      <vt:lpstr>Slide 11</vt:lpstr>
      <vt:lpstr>Slide 12</vt:lpstr>
      <vt:lpstr>Slide 13</vt:lpstr>
      <vt:lpstr>Slide 14</vt:lpstr>
      <vt:lpstr>Journal #8</vt:lpstr>
      <vt:lpstr>Journal #9</vt:lpstr>
      <vt:lpstr>Slide 17</vt:lpstr>
      <vt:lpstr>Slide 18</vt:lpstr>
      <vt:lpstr>Slide 19</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smasson</dc:creator>
  <cp:lastModifiedBy>smasson</cp:lastModifiedBy>
  <cp:revision>368</cp:revision>
  <dcterms:created xsi:type="dcterms:W3CDTF">2011-09-26T11:28:03Z</dcterms:created>
  <dcterms:modified xsi:type="dcterms:W3CDTF">2011-10-28T18:24:26Z</dcterms:modified>
</cp:coreProperties>
</file>